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4" r:id="rId4"/>
    <p:sldId id="257" r:id="rId5"/>
    <p:sldId id="258" r:id="rId6"/>
    <p:sldId id="259" r:id="rId7"/>
    <p:sldId id="260" r:id="rId8"/>
    <p:sldId id="261" r:id="rId9"/>
    <p:sldId id="278" r:id="rId10"/>
    <p:sldId id="262" r:id="rId11"/>
    <p:sldId id="263" r:id="rId12"/>
    <p:sldId id="268" r:id="rId13"/>
    <p:sldId id="266" r:id="rId14"/>
    <p:sldId id="267" r:id="rId15"/>
    <p:sldId id="269" r:id="rId16"/>
    <p:sldId id="274" r:id="rId17"/>
    <p:sldId id="275" r:id="rId18"/>
    <p:sldId id="265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2" y="-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B7FFE7-08CF-44C7-89B9-E224DDBB7AD1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EDD7A8-5161-4512-8691-5139423DCE7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8886052" cy="6306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4330" y="2780928"/>
            <a:ext cx="7772400" cy="3126209"/>
          </a:xfrm>
        </p:spPr>
        <p:txBody>
          <a:bodyPr>
            <a:noAutofit/>
          </a:bodyPr>
          <a:lstStyle/>
          <a:p>
            <a:r>
              <a:rPr lang="ru-RU" sz="6000" b="1" dirty="0"/>
              <a:t>Урок № 3. Учимся оценивать финансовое поведение людей</a:t>
            </a:r>
            <a:br>
              <a:rPr lang="ru-RU" sz="6000" b="1" dirty="0"/>
            </a:b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9970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Попросить у родителей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3810000" cy="3190875"/>
          </a:xfrm>
        </p:spPr>
      </p:pic>
      <p:sp>
        <p:nvSpPr>
          <p:cNvPr id="3" name="TextBox 2"/>
          <p:cNvSpPr txBox="1"/>
          <p:nvPr/>
        </p:nvSpPr>
        <p:spPr>
          <a:xfrm>
            <a:off x="539552" y="5805264"/>
            <a:ext cx="3352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 придется себя ограничивать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5791558"/>
            <a:ext cx="319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Родителям тоже деньги нужны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1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6283325" cy="5400675"/>
          </a:xfrm>
        </p:spPr>
      </p:pic>
    </p:spTree>
    <p:extLst>
      <p:ext uri="{BB962C8B-B14F-4D97-AF65-F5344CB8AC3E}">
        <p14:creationId xmlns:p14="http://schemas.microsoft.com/office/powerpoint/2010/main" val="28767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Типы людей по финансовому поведению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3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«Зомби»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4176464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Люди</a:t>
            </a:r>
            <a:r>
              <a:rPr lang="ru-RU" dirty="0"/>
              <a:t>, у которых расходы превышают доходы, имеются потребительские кредиты, долги, займы, и отсутствуют какие-либо инвестиции и накопления. Люди «зомби» сами себе не принадлежат.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196752"/>
            <a:ext cx="444817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6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899" y="1340768"/>
            <a:ext cx="4561053" cy="437919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«Камикадзе»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Люди</a:t>
            </a:r>
            <a:r>
              <a:rPr lang="ru-RU" dirty="0"/>
              <a:t>, у которых расходы совпадают с доходами, имеются небольшие кредиты и отсутствуют накопления. Они идут по острию бритвы: один неверный шаг и…</a:t>
            </a:r>
          </a:p>
        </p:txBody>
      </p:sp>
    </p:spTree>
    <p:extLst>
      <p:ext uri="{BB962C8B-B14F-4D97-AF65-F5344CB8AC3E}">
        <p14:creationId xmlns:p14="http://schemas.microsoft.com/office/powerpoint/2010/main" val="13913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«Маньяки</a:t>
            </a:r>
            <a:r>
              <a:rPr lang="ru-RU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1628800"/>
            <a:ext cx="4330824" cy="46371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Люди</a:t>
            </a:r>
            <a:r>
              <a:rPr lang="ru-RU" dirty="0"/>
              <a:t>, у которых расходы не превышают доходы, нет задолженности, но и нет накоплений. Любые их сэкономленные деньги сразу идут в расходы, доходы с каждым годом растут, а накоплений инвестиций нет. Таким людям не терпится потратить все деньги.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3738577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71393"/>
            <a:ext cx="3707904" cy="54053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«Черепахи» </a:t>
            </a:r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0" y="2060848"/>
            <a:ext cx="4400550" cy="43490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Люди</a:t>
            </a:r>
            <a:r>
              <a:rPr lang="ru-RU" dirty="0"/>
              <a:t>, у которых, доходы всегда превышают расходы, нет кредитов, и имеются накопления. Но дальше матрасов их накопления не идут. «Деньги должны работать» . Но «двигаясь» так медленно к финансовой свободе, они приходят к ней быстрее, чем «Маньяки» и «Камикадзе» .</a:t>
            </a:r>
          </a:p>
        </p:txBody>
      </p:sp>
    </p:spTree>
    <p:extLst>
      <p:ext uri="{BB962C8B-B14F-4D97-AF65-F5344CB8AC3E}">
        <p14:creationId xmlns:p14="http://schemas.microsoft.com/office/powerpoint/2010/main" val="8753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4195333" cy="42105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«Мудрецы»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8900" y="1484784"/>
            <a:ext cx="3951915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Л</a:t>
            </a:r>
            <a:r>
              <a:rPr lang="ru-RU" dirty="0" smtClean="0"/>
              <a:t>юди</a:t>
            </a:r>
            <a:r>
              <a:rPr lang="ru-RU" dirty="0"/>
              <a:t>, контролирующие свои финансы, позволяющие развиваться и расти своим накоплениям. Их деньги «приводят» за собой новые деньги, потому что они нашли к ним хороший подход.</a:t>
            </a:r>
          </a:p>
        </p:txBody>
      </p:sp>
    </p:spTree>
    <p:extLst>
      <p:ext uri="{BB962C8B-B14F-4D97-AF65-F5344CB8AC3E}">
        <p14:creationId xmlns:p14="http://schemas.microsoft.com/office/powerpoint/2010/main" val="41537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5476875" cy="3724275"/>
          </a:xfrm>
        </p:spPr>
      </p:pic>
    </p:spTree>
    <p:extLst>
      <p:ext uri="{BB962C8B-B14F-4D97-AF65-F5344CB8AC3E}">
        <p14:creationId xmlns:p14="http://schemas.microsoft.com/office/powerpoint/2010/main" val="37194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Липсиц</a:t>
            </a:r>
            <a:r>
              <a:rPr lang="ru-RU" dirty="0"/>
              <a:t> И.В., Вигдорчик Е.А. Финансовая грамотность: материалы для учащихся 5–7 классов, Москва, ВАКО, 2018г.</a:t>
            </a:r>
          </a:p>
          <a:p>
            <a:r>
              <a:rPr lang="ru-RU" dirty="0" err="1"/>
              <a:t>Корлюгова</a:t>
            </a:r>
            <a:r>
              <a:rPr lang="ru-RU" dirty="0"/>
              <a:t> Ю.Н., </a:t>
            </a:r>
            <a:r>
              <a:rPr lang="ru-RU" dirty="0" err="1"/>
              <a:t>Половникова</a:t>
            </a:r>
            <a:r>
              <a:rPr lang="ru-RU" dirty="0"/>
              <a:t> А.В. Финансовая грамотность: Методические рекомендации для учителя. 5–7 классы, Москва, ВАКО, 2018г.</a:t>
            </a:r>
          </a:p>
          <a:p>
            <a:r>
              <a:rPr lang="ru-RU" dirty="0" err="1"/>
              <a:t>Корлюгова</a:t>
            </a:r>
            <a:r>
              <a:rPr lang="ru-RU" dirty="0"/>
              <a:t> Ю.Н., </a:t>
            </a:r>
            <a:r>
              <a:rPr lang="ru-RU" dirty="0" err="1"/>
              <a:t>Половникова</a:t>
            </a:r>
            <a:r>
              <a:rPr lang="ru-RU" dirty="0"/>
              <a:t> А.В., Финансовая грамотность: рабочая тетрадь. 5–7 классы, Москва, ВАКО, 2018г.</a:t>
            </a:r>
          </a:p>
          <a:p>
            <a:r>
              <a:rPr lang="ru-RU" dirty="0"/>
              <a:t>Интернет-ресурсы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14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понимать под «финансовым поведением»?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Финансовое</a:t>
            </a:r>
            <a:r>
              <a:rPr lang="ru-RU" dirty="0"/>
              <a:t> </a:t>
            </a:r>
            <a:r>
              <a:rPr lang="ru-RU" b="1" dirty="0"/>
              <a:t>поведение</a:t>
            </a:r>
            <a:r>
              <a:rPr lang="ru-RU" dirty="0"/>
              <a:t> – это особая разновидность экономического </a:t>
            </a:r>
            <a:r>
              <a:rPr lang="ru-RU" b="1" dirty="0" smtClean="0"/>
              <a:t>поведения</a:t>
            </a:r>
            <a:r>
              <a:rPr lang="ru-RU" dirty="0"/>
              <a:t>, связанная с </a:t>
            </a:r>
            <a:r>
              <a:rPr lang="ru-RU" b="1" dirty="0"/>
              <a:t>поведением</a:t>
            </a:r>
            <a:r>
              <a:rPr lang="ru-RU" dirty="0"/>
              <a:t> населения на рынке </a:t>
            </a:r>
            <a:r>
              <a:rPr lang="ru-RU" b="1" dirty="0"/>
              <a:t>финансовых</a:t>
            </a:r>
            <a:r>
              <a:rPr lang="ru-RU" dirty="0"/>
              <a:t> продуктов и услуг и предполагающая мобилизацию, перераспределение и </a:t>
            </a:r>
            <a:r>
              <a:rPr lang="ru-RU" dirty="0" smtClean="0"/>
              <a:t>инвестирование </a:t>
            </a:r>
            <a:r>
              <a:rPr lang="ru-RU" dirty="0"/>
              <a:t>имеющихся в распоряжении населения денежных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136371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686800" cy="838200"/>
          </a:xfrm>
        </p:spPr>
        <p:txBody>
          <a:bodyPr>
            <a:noAutofit/>
          </a:bodyPr>
          <a:lstStyle/>
          <a:p>
            <a:r>
              <a:rPr lang="ru-RU" sz="3200" dirty="0"/>
              <a:t>Повседневная жизнь связана со множеством решений, имеющих финансовые последствия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068960"/>
            <a:ext cx="8686800" cy="309897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Финансовые</a:t>
            </a:r>
            <a:r>
              <a:rPr lang="ru-RU" dirty="0"/>
              <a:t> </a:t>
            </a:r>
            <a:r>
              <a:rPr lang="ru-RU" b="1" dirty="0"/>
              <a:t>последствия</a:t>
            </a:r>
            <a:r>
              <a:rPr lang="ru-RU" dirty="0"/>
              <a:t> - </a:t>
            </a:r>
            <a:r>
              <a:rPr lang="ru-RU" b="1" dirty="0"/>
              <a:t>это</a:t>
            </a:r>
            <a:r>
              <a:rPr lang="ru-RU" dirty="0"/>
              <a:t> всего лишь подразумеваемые или реализуемые </a:t>
            </a:r>
            <a:r>
              <a:rPr lang="ru-RU" b="1" dirty="0"/>
              <a:t>последствия</a:t>
            </a:r>
            <a:r>
              <a:rPr lang="ru-RU" dirty="0"/>
              <a:t> любого </a:t>
            </a:r>
            <a:r>
              <a:rPr lang="ru-RU" b="1" dirty="0"/>
              <a:t>финансового</a:t>
            </a:r>
            <a:r>
              <a:rPr lang="ru-RU" dirty="0"/>
              <a:t> решения. Они могут быть как хорошими, так и плохими.</a:t>
            </a:r>
          </a:p>
        </p:txBody>
      </p:sp>
    </p:spTree>
    <p:extLst>
      <p:ext uri="{BB962C8B-B14F-4D97-AF65-F5344CB8AC3E}">
        <p14:creationId xmlns:p14="http://schemas.microsoft.com/office/powerpoint/2010/main" val="28670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Отметьте правильные ответы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Объясните </a:t>
            </a:r>
            <a:r>
              <a:rPr lang="ru-RU" i="1" dirty="0"/>
              <a:t>свой выбор.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Примеры финансово неграмотного поведения людей: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1) составление плана покупок товаров в магазине;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2) хранение сбережений дома;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3) хранение сбережений в банке;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4) игра на деньги с телефона в игровые автоматы;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5) одалживание денег у знакомых под возможные будущие доходы;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6) ведение учёта всех доходов и расходов;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7) отсутствие сбережений на чёрный день.</a:t>
            </a:r>
          </a:p>
        </p:txBody>
      </p:sp>
    </p:spTree>
    <p:extLst>
      <p:ext uri="{BB962C8B-B14F-4D97-AF65-F5344CB8AC3E}">
        <p14:creationId xmlns:p14="http://schemas.microsoft.com/office/powerpoint/2010/main" val="112277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Рассмотрим пример…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840" y="2852936"/>
            <a:ext cx="3876675" cy="3162300"/>
          </a:xfrm>
        </p:spPr>
      </p:pic>
      <p:sp>
        <p:nvSpPr>
          <p:cNvPr id="3" name="Прямоугольник 2"/>
          <p:cNvSpPr/>
          <p:nvPr/>
        </p:nvSpPr>
        <p:spPr>
          <a:xfrm>
            <a:off x="512734" y="1124744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Студент Виктор хочет купить новый планшет. Он накопил некоторую сумму денег, но ему не хватает 2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26000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Виктор размышляет над вариантами решения своей проблемы, представленными</a:t>
            </a:r>
            <a:r>
              <a:rPr lang="ru-RU" sz="3200" dirty="0" smtClean="0"/>
              <a:t> </a:t>
            </a:r>
            <a:r>
              <a:rPr lang="ru-RU" sz="2400" dirty="0" smtClean="0"/>
              <a:t>на схеме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00808"/>
            <a:ext cx="4434805" cy="3728766"/>
          </a:xfrm>
        </p:spPr>
      </p:pic>
      <p:sp useBgFill="1">
        <p:nvSpPr>
          <p:cNvPr id="11" name="Выноска 2 10"/>
          <p:cNvSpPr/>
          <p:nvPr/>
        </p:nvSpPr>
        <p:spPr>
          <a:xfrm>
            <a:off x="6444208" y="1340768"/>
            <a:ext cx="864096" cy="720080"/>
          </a:xfrm>
          <a:prstGeom prst="borderCallout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 useBgFill="1">
        <p:nvSpPr>
          <p:cNvPr id="12" name="Выноска 2 11"/>
          <p:cNvSpPr/>
          <p:nvPr/>
        </p:nvSpPr>
        <p:spPr>
          <a:xfrm>
            <a:off x="6596608" y="3284984"/>
            <a:ext cx="864096" cy="720080"/>
          </a:xfrm>
          <a:prstGeom prst="borderCallout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Выноска 2 12"/>
          <p:cNvSpPr/>
          <p:nvPr/>
        </p:nvSpPr>
        <p:spPr>
          <a:xfrm>
            <a:off x="4716016" y="1330788"/>
            <a:ext cx="864096" cy="720080"/>
          </a:xfrm>
          <a:prstGeom prst="borderCallout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Выноска 2 13"/>
          <p:cNvSpPr/>
          <p:nvPr/>
        </p:nvSpPr>
        <p:spPr>
          <a:xfrm>
            <a:off x="4644008" y="3239941"/>
            <a:ext cx="864096" cy="720080"/>
          </a:xfrm>
          <a:prstGeom prst="borderCallout2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516216" y="1311005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Взять в долг у друзей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35996" y="3383414"/>
            <a:ext cx="1260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Взять подработку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626070" y="1340768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Накопить деньги за 4 месяца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16216" y="338341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Попросить  у родителей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313892" y="5445224"/>
            <a:ext cx="6660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Укажите плюсы и минусы представленных вариантов. Какой из них вы считаете наиболее рациональным для достижения финансовой цели Виктора? Обоснуйте свою позицию.</a:t>
            </a:r>
          </a:p>
        </p:txBody>
      </p:sp>
    </p:spTree>
    <p:extLst>
      <p:ext uri="{BB962C8B-B14F-4D97-AF65-F5344CB8AC3E}">
        <p14:creationId xmlns:p14="http://schemas.microsoft.com/office/powerpoint/2010/main" val="1263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Накопить деньги за 4 месяца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772816"/>
            <a:ext cx="4392487" cy="3626726"/>
          </a:xfrm>
        </p:spPr>
      </p:pic>
      <p:sp>
        <p:nvSpPr>
          <p:cNvPr id="5" name="TextBox 4"/>
          <p:cNvSpPr txBox="1"/>
          <p:nvPr/>
        </p:nvSpPr>
        <p:spPr>
          <a:xfrm>
            <a:off x="467544" y="5587499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Самое спокойное решение, главное не забывать откладывать деньги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91867" y="5725998"/>
            <a:ext cx="328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Придется ждать четыре месяца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4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Можно взять подработку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9" y="1496076"/>
            <a:ext cx="4718074" cy="3976830"/>
          </a:xfrm>
        </p:spPr>
      </p:pic>
      <p:sp>
        <p:nvSpPr>
          <p:cNvPr id="3" name="TextBox 2"/>
          <p:cNvSpPr txBox="1"/>
          <p:nvPr/>
        </p:nvSpPr>
        <p:spPr>
          <a:xfrm>
            <a:off x="539552" y="5770130"/>
            <a:ext cx="325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Можно добыть деньги быстрее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563163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Учеба занимает много сил, а тут еще работа добавиться</a:t>
            </a:r>
          </a:p>
        </p:txBody>
      </p:sp>
    </p:spTree>
    <p:extLst>
      <p:ext uri="{BB962C8B-B14F-4D97-AF65-F5344CB8AC3E}">
        <p14:creationId xmlns:p14="http://schemas.microsoft.com/office/powerpoint/2010/main" val="24706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Одолжить у друзей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56792"/>
            <a:ext cx="3857625" cy="3171825"/>
          </a:xfrm>
        </p:spPr>
      </p:pic>
      <p:sp>
        <p:nvSpPr>
          <p:cNvPr id="5" name="TextBox 4"/>
          <p:cNvSpPr txBox="1"/>
          <p:nvPr/>
        </p:nvSpPr>
        <p:spPr>
          <a:xfrm>
            <a:off x="1115616" y="5661248"/>
            <a:ext cx="2500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Планшет прямо сейчас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5661248"/>
            <a:ext cx="26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Лучше не залезать в долг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3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453</Words>
  <Application>Microsoft Office PowerPoint</Application>
  <PresentationFormat>Экран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Урок № 3. Учимся оценивать финансовое поведение людей  </vt:lpstr>
      <vt:lpstr>Что понимать под «финансовым поведением»?</vt:lpstr>
      <vt:lpstr>Повседневная жизнь связана со множеством решений, имеющих финансовые последствия </vt:lpstr>
      <vt:lpstr>Отметьте правильные ответы.</vt:lpstr>
      <vt:lpstr>Рассмотрим пример…</vt:lpstr>
      <vt:lpstr>Виктор размышляет над вариантами решения своей проблемы, представленными на схеме </vt:lpstr>
      <vt:lpstr>1. Накопить деньги за 4 месяца</vt:lpstr>
      <vt:lpstr>2. Можно взять подработку</vt:lpstr>
      <vt:lpstr>3. Одолжить у друзей</vt:lpstr>
      <vt:lpstr>4. Попросить у родителей</vt:lpstr>
      <vt:lpstr>Презентация PowerPoint</vt:lpstr>
      <vt:lpstr>Типы людей по финансовому поведению </vt:lpstr>
      <vt:lpstr>«Зомби»</vt:lpstr>
      <vt:lpstr>«Камикадзе»</vt:lpstr>
      <vt:lpstr>«Маньяки»</vt:lpstr>
      <vt:lpstr>«Черепахи»  </vt:lpstr>
      <vt:lpstr> «Мудрецы» </vt:lpstr>
      <vt:lpstr>Презентация PowerPoint</vt:lpstr>
      <vt:lpstr>Источники информации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 3. Учимся оценивать финансовое поведение людей</dc:title>
  <dc:creator>Stupeni</dc:creator>
  <cp:lastModifiedBy>Sveta</cp:lastModifiedBy>
  <cp:revision>14</cp:revision>
  <dcterms:created xsi:type="dcterms:W3CDTF">2022-09-20T13:03:15Z</dcterms:created>
  <dcterms:modified xsi:type="dcterms:W3CDTF">2022-11-01T16:02:17Z</dcterms:modified>
</cp:coreProperties>
</file>